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CA3D6-3C57-43C3-9570-00B71CC76AC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864EE0-07C7-4B40-B345-72C7E7BBB501}">
      <dgm:prSet/>
      <dgm:spPr/>
      <dgm:t>
        <a:bodyPr/>
        <a:lstStyle/>
        <a:p>
          <a:r>
            <a:rPr lang="es-ES" dirty="0"/>
            <a:t>POLICIACA: narra la búsqueda del culpable de un delito.</a:t>
          </a:r>
        </a:p>
        <a:p>
          <a:r>
            <a:rPr lang="es-ES" dirty="0"/>
            <a:t>Por ejemplo: </a:t>
          </a:r>
          <a:r>
            <a:rPr lang="es-ES" i="1" dirty="0"/>
            <a:t>Asesinato en el </a:t>
          </a:r>
          <a:r>
            <a:rPr lang="es-ES" i="1" dirty="0" err="1"/>
            <a:t>Orient</a:t>
          </a:r>
          <a:r>
            <a:rPr lang="es-ES" i="1" dirty="0"/>
            <a:t> Express </a:t>
          </a:r>
          <a:r>
            <a:rPr lang="es-ES" dirty="0"/>
            <a:t>de Agatha Christie</a:t>
          </a:r>
        </a:p>
      </dgm:t>
    </dgm:pt>
    <dgm:pt modelId="{D54FDE59-01FA-419A-A0AD-96CFFBA06052}" type="parTrans" cxnId="{38A2E658-2DDD-44DC-85F0-B7696EA51686}">
      <dgm:prSet/>
      <dgm:spPr/>
      <dgm:t>
        <a:bodyPr/>
        <a:lstStyle/>
        <a:p>
          <a:endParaRPr lang="en-US"/>
        </a:p>
      </dgm:t>
    </dgm:pt>
    <dgm:pt modelId="{D53926D7-FBC0-48B9-B766-4B4E538FC6F0}" type="sibTrans" cxnId="{38A2E658-2DDD-44DC-85F0-B7696EA51686}">
      <dgm:prSet/>
      <dgm:spPr/>
      <dgm:t>
        <a:bodyPr/>
        <a:lstStyle/>
        <a:p>
          <a:endParaRPr lang="en-US"/>
        </a:p>
      </dgm:t>
    </dgm:pt>
    <dgm:pt modelId="{6E38A888-1DA8-4126-BCF3-805456E02CEC}">
      <dgm:prSet/>
      <dgm:spPr/>
      <dgm:t>
        <a:bodyPr/>
        <a:lstStyle/>
        <a:p>
          <a:r>
            <a:rPr lang="es-ES" dirty="0"/>
            <a:t>AVENTURAS: cuenta las peripecias de unos personajes que con frecuencia deben viajar por lugares remotos.</a:t>
          </a:r>
        </a:p>
        <a:p>
          <a:r>
            <a:rPr lang="es-ES" dirty="0"/>
            <a:t>Por ejemplo: </a:t>
          </a:r>
          <a:r>
            <a:rPr lang="es-ES" i="1" dirty="0"/>
            <a:t>La isla del tesoro</a:t>
          </a:r>
          <a:endParaRPr lang="en-US" i="1" dirty="0"/>
        </a:p>
      </dgm:t>
    </dgm:pt>
    <dgm:pt modelId="{2EEE3F7E-FEAE-4588-A103-DA7C21B05A2B}" type="parTrans" cxnId="{BAF08A55-3970-4C67-BC88-95F5FE2DE759}">
      <dgm:prSet/>
      <dgm:spPr/>
      <dgm:t>
        <a:bodyPr/>
        <a:lstStyle/>
        <a:p>
          <a:endParaRPr lang="en-US"/>
        </a:p>
      </dgm:t>
    </dgm:pt>
    <dgm:pt modelId="{46A41C75-893F-43B0-9393-61C1466668D4}" type="sibTrans" cxnId="{BAF08A55-3970-4C67-BC88-95F5FE2DE759}">
      <dgm:prSet/>
      <dgm:spPr/>
      <dgm:t>
        <a:bodyPr/>
        <a:lstStyle/>
        <a:p>
          <a:endParaRPr lang="en-US"/>
        </a:p>
      </dgm:t>
    </dgm:pt>
    <dgm:pt modelId="{0F97ADF9-C8EC-4364-8C1B-F8B443816025}">
      <dgm:prSet/>
      <dgm:spPr/>
      <dgm:t>
        <a:bodyPr/>
        <a:lstStyle/>
        <a:p>
          <a:r>
            <a:rPr lang="es-ES" dirty="0"/>
            <a:t>CIENCIA FICCIÓN: sitúa la acción en un lugar imaginario caracterizado por los avances tecnológicos.</a:t>
          </a:r>
        </a:p>
        <a:p>
          <a:r>
            <a:rPr lang="en-US" dirty="0"/>
            <a:t>Por </a:t>
          </a:r>
          <a:r>
            <a:rPr lang="en-US" dirty="0" err="1"/>
            <a:t>ejemplo</a:t>
          </a:r>
          <a:r>
            <a:rPr lang="en-US" dirty="0"/>
            <a:t>: </a:t>
          </a:r>
          <a:r>
            <a:rPr lang="en-US" i="1" dirty="0"/>
            <a:t>Harry Potter y la Piedra </a:t>
          </a:r>
          <a:r>
            <a:rPr lang="en-US" i="1" dirty="0" err="1"/>
            <a:t>filosofal</a:t>
          </a:r>
          <a:endParaRPr lang="en-US" i="1" dirty="0"/>
        </a:p>
      </dgm:t>
    </dgm:pt>
    <dgm:pt modelId="{E8132A3A-0BE0-4D2A-B07A-A3C975159307}" type="parTrans" cxnId="{B3693FA4-A5BD-45EB-A170-2FB0E2ABC11F}">
      <dgm:prSet/>
      <dgm:spPr/>
      <dgm:t>
        <a:bodyPr/>
        <a:lstStyle/>
        <a:p>
          <a:endParaRPr lang="en-US"/>
        </a:p>
      </dgm:t>
    </dgm:pt>
    <dgm:pt modelId="{3B80E297-D6E6-45E1-AA30-1B9E9800B6AA}" type="sibTrans" cxnId="{B3693FA4-A5BD-45EB-A170-2FB0E2ABC11F}">
      <dgm:prSet/>
      <dgm:spPr/>
      <dgm:t>
        <a:bodyPr/>
        <a:lstStyle/>
        <a:p>
          <a:endParaRPr lang="en-US"/>
        </a:p>
      </dgm:t>
    </dgm:pt>
    <dgm:pt modelId="{2E012B06-8083-4BFE-9C4C-CCA9F57DDF2C}">
      <dgm:prSet/>
      <dgm:spPr/>
      <dgm:t>
        <a:bodyPr/>
        <a:lstStyle/>
        <a:p>
          <a:r>
            <a:rPr lang="es-ES" dirty="0"/>
            <a:t>HISTÓRICA: el argumento se desarrolla en una época pasada.</a:t>
          </a:r>
        </a:p>
        <a:p>
          <a:r>
            <a:rPr lang="es-ES" dirty="0"/>
            <a:t>Por ejemplo: </a:t>
          </a:r>
          <a:r>
            <a:rPr lang="es-ES" i="1" dirty="0"/>
            <a:t>El nombre de la rosa</a:t>
          </a:r>
          <a:endParaRPr lang="en-US" i="1" dirty="0"/>
        </a:p>
      </dgm:t>
    </dgm:pt>
    <dgm:pt modelId="{23CD41E8-304E-46EA-80A4-C87638465A24}" type="parTrans" cxnId="{FA303D0E-1FA8-4848-9E52-3CEC38FCE92A}">
      <dgm:prSet/>
      <dgm:spPr/>
      <dgm:t>
        <a:bodyPr/>
        <a:lstStyle/>
        <a:p>
          <a:endParaRPr lang="en-US"/>
        </a:p>
      </dgm:t>
    </dgm:pt>
    <dgm:pt modelId="{87A40024-C6F9-4D0E-AB02-A20D70940F38}" type="sibTrans" cxnId="{FA303D0E-1FA8-4848-9E52-3CEC38FCE92A}">
      <dgm:prSet/>
      <dgm:spPr/>
      <dgm:t>
        <a:bodyPr/>
        <a:lstStyle/>
        <a:p>
          <a:endParaRPr lang="en-US"/>
        </a:p>
      </dgm:t>
    </dgm:pt>
    <dgm:pt modelId="{D7361447-8E94-4F66-BDE2-74DD79F844DB}" type="pres">
      <dgm:prSet presAssocID="{119CA3D6-3C57-43C3-9570-00B71CC76AC4}" presName="vert0" presStyleCnt="0">
        <dgm:presLayoutVars>
          <dgm:dir/>
          <dgm:animOne val="branch"/>
          <dgm:animLvl val="lvl"/>
        </dgm:presLayoutVars>
      </dgm:prSet>
      <dgm:spPr/>
    </dgm:pt>
    <dgm:pt modelId="{6BBE982A-3F63-478D-85FC-0F18533C9F03}" type="pres">
      <dgm:prSet presAssocID="{47864EE0-07C7-4B40-B345-72C7E7BBB501}" presName="thickLine" presStyleLbl="alignNode1" presStyleIdx="0" presStyleCnt="4"/>
      <dgm:spPr/>
    </dgm:pt>
    <dgm:pt modelId="{5645AA14-135B-467A-ABDC-2468CB9A78C5}" type="pres">
      <dgm:prSet presAssocID="{47864EE0-07C7-4B40-B345-72C7E7BBB501}" presName="horz1" presStyleCnt="0"/>
      <dgm:spPr/>
    </dgm:pt>
    <dgm:pt modelId="{165F23A5-516B-4F26-AA2C-6744E5E296BA}" type="pres">
      <dgm:prSet presAssocID="{47864EE0-07C7-4B40-B345-72C7E7BBB501}" presName="tx1" presStyleLbl="revTx" presStyleIdx="0" presStyleCnt="4"/>
      <dgm:spPr/>
    </dgm:pt>
    <dgm:pt modelId="{258EB8D1-8BCA-4400-8F9A-7519E4F88863}" type="pres">
      <dgm:prSet presAssocID="{47864EE0-07C7-4B40-B345-72C7E7BBB501}" presName="vert1" presStyleCnt="0"/>
      <dgm:spPr/>
    </dgm:pt>
    <dgm:pt modelId="{B48D7A77-345A-499D-B027-78A3E8EA6596}" type="pres">
      <dgm:prSet presAssocID="{6E38A888-1DA8-4126-BCF3-805456E02CEC}" presName="thickLine" presStyleLbl="alignNode1" presStyleIdx="1" presStyleCnt="4"/>
      <dgm:spPr/>
    </dgm:pt>
    <dgm:pt modelId="{90B3969A-E360-4C07-B088-06D435A0C0BB}" type="pres">
      <dgm:prSet presAssocID="{6E38A888-1DA8-4126-BCF3-805456E02CEC}" presName="horz1" presStyleCnt="0"/>
      <dgm:spPr/>
    </dgm:pt>
    <dgm:pt modelId="{149CDA31-9936-4C25-8552-B39DA5F4882E}" type="pres">
      <dgm:prSet presAssocID="{6E38A888-1DA8-4126-BCF3-805456E02CEC}" presName="tx1" presStyleLbl="revTx" presStyleIdx="1" presStyleCnt="4"/>
      <dgm:spPr/>
    </dgm:pt>
    <dgm:pt modelId="{6100B67E-7803-4EAB-92F7-293035D8EACE}" type="pres">
      <dgm:prSet presAssocID="{6E38A888-1DA8-4126-BCF3-805456E02CEC}" presName="vert1" presStyleCnt="0"/>
      <dgm:spPr/>
    </dgm:pt>
    <dgm:pt modelId="{CC5E6E54-4066-434A-9A5C-6714D58BC566}" type="pres">
      <dgm:prSet presAssocID="{0F97ADF9-C8EC-4364-8C1B-F8B443816025}" presName="thickLine" presStyleLbl="alignNode1" presStyleIdx="2" presStyleCnt="4"/>
      <dgm:spPr/>
    </dgm:pt>
    <dgm:pt modelId="{478AD0E7-4E1E-40C9-B7F8-42BBE6DCE891}" type="pres">
      <dgm:prSet presAssocID="{0F97ADF9-C8EC-4364-8C1B-F8B443816025}" presName="horz1" presStyleCnt="0"/>
      <dgm:spPr/>
    </dgm:pt>
    <dgm:pt modelId="{478736D0-EE4D-444F-8CB5-5A5910577638}" type="pres">
      <dgm:prSet presAssocID="{0F97ADF9-C8EC-4364-8C1B-F8B443816025}" presName="tx1" presStyleLbl="revTx" presStyleIdx="2" presStyleCnt="4"/>
      <dgm:spPr/>
    </dgm:pt>
    <dgm:pt modelId="{D7DF4C10-6CAA-4AA1-AB8D-E83E803D7CB2}" type="pres">
      <dgm:prSet presAssocID="{0F97ADF9-C8EC-4364-8C1B-F8B443816025}" presName="vert1" presStyleCnt="0"/>
      <dgm:spPr/>
    </dgm:pt>
    <dgm:pt modelId="{EE2B157D-73F2-450F-99C4-AF30CCC40102}" type="pres">
      <dgm:prSet presAssocID="{2E012B06-8083-4BFE-9C4C-CCA9F57DDF2C}" presName="thickLine" presStyleLbl="alignNode1" presStyleIdx="3" presStyleCnt="4"/>
      <dgm:spPr/>
    </dgm:pt>
    <dgm:pt modelId="{EF9F9EC1-3749-4B6B-A80D-A486A995A536}" type="pres">
      <dgm:prSet presAssocID="{2E012B06-8083-4BFE-9C4C-CCA9F57DDF2C}" presName="horz1" presStyleCnt="0"/>
      <dgm:spPr/>
    </dgm:pt>
    <dgm:pt modelId="{A5CA6E32-9115-482F-A439-C946B186DF86}" type="pres">
      <dgm:prSet presAssocID="{2E012B06-8083-4BFE-9C4C-CCA9F57DDF2C}" presName="tx1" presStyleLbl="revTx" presStyleIdx="3" presStyleCnt="4"/>
      <dgm:spPr/>
    </dgm:pt>
    <dgm:pt modelId="{0D59BB3C-A94F-4AAD-B497-7C3B04FEA8A4}" type="pres">
      <dgm:prSet presAssocID="{2E012B06-8083-4BFE-9C4C-CCA9F57DDF2C}" presName="vert1" presStyleCnt="0"/>
      <dgm:spPr/>
    </dgm:pt>
  </dgm:ptLst>
  <dgm:cxnLst>
    <dgm:cxn modelId="{FA303D0E-1FA8-4848-9E52-3CEC38FCE92A}" srcId="{119CA3D6-3C57-43C3-9570-00B71CC76AC4}" destId="{2E012B06-8083-4BFE-9C4C-CCA9F57DDF2C}" srcOrd="3" destOrd="0" parTransId="{23CD41E8-304E-46EA-80A4-C87638465A24}" sibTransId="{87A40024-C6F9-4D0E-AB02-A20D70940F38}"/>
    <dgm:cxn modelId="{6564FD48-D5F0-41C0-B298-81CFEDA7B6A3}" type="presOf" srcId="{2E012B06-8083-4BFE-9C4C-CCA9F57DDF2C}" destId="{A5CA6E32-9115-482F-A439-C946B186DF86}" srcOrd="0" destOrd="0" presId="urn:microsoft.com/office/officeart/2008/layout/LinedList"/>
    <dgm:cxn modelId="{EDBE0175-49D1-422B-9DC6-B914BDCC5295}" type="presOf" srcId="{6E38A888-1DA8-4126-BCF3-805456E02CEC}" destId="{149CDA31-9936-4C25-8552-B39DA5F4882E}" srcOrd="0" destOrd="0" presId="urn:microsoft.com/office/officeart/2008/layout/LinedList"/>
    <dgm:cxn modelId="{BAF08A55-3970-4C67-BC88-95F5FE2DE759}" srcId="{119CA3D6-3C57-43C3-9570-00B71CC76AC4}" destId="{6E38A888-1DA8-4126-BCF3-805456E02CEC}" srcOrd="1" destOrd="0" parTransId="{2EEE3F7E-FEAE-4588-A103-DA7C21B05A2B}" sibTransId="{46A41C75-893F-43B0-9393-61C1466668D4}"/>
    <dgm:cxn modelId="{38A2E658-2DDD-44DC-85F0-B7696EA51686}" srcId="{119CA3D6-3C57-43C3-9570-00B71CC76AC4}" destId="{47864EE0-07C7-4B40-B345-72C7E7BBB501}" srcOrd="0" destOrd="0" parTransId="{D54FDE59-01FA-419A-A0AD-96CFFBA06052}" sibTransId="{D53926D7-FBC0-48B9-B766-4B4E538FC6F0}"/>
    <dgm:cxn modelId="{B3693FA4-A5BD-45EB-A170-2FB0E2ABC11F}" srcId="{119CA3D6-3C57-43C3-9570-00B71CC76AC4}" destId="{0F97ADF9-C8EC-4364-8C1B-F8B443816025}" srcOrd="2" destOrd="0" parTransId="{E8132A3A-0BE0-4D2A-B07A-A3C975159307}" sibTransId="{3B80E297-D6E6-45E1-AA30-1B9E9800B6AA}"/>
    <dgm:cxn modelId="{D45F08B4-76C9-4790-90BA-11EECE79F477}" type="presOf" srcId="{47864EE0-07C7-4B40-B345-72C7E7BBB501}" destId="{165F23A5-516B-4F26-AA2C-6744E5E296BA}" srcOrd="0" destOrd="0" presId="urn:microsoft.com/office/officeart/2008/layout/LinedList"/>
    <dgm:cxn modelId="{807C68CE-7C80-4DDC-9A1E-F9C5ED491534}" type="presOf" srcId="{0F97ADF9-C8EC-4364-8C1B-F8B443816025}" destId="{478736D0-EE4D-444F-8CB5-5A5910577638}" srcOrd="0" destOrd="0" presId="urn:microsoft.com/office/officeart/2008/layout/LinedList"/>
    <dgm:cxn modelId="{4A071CED-DA16-4DA1-99FD-F6F48977233D}" type="presOf" srcId="{119CA3D6-3C57-43C3-9570-00B71CC76AC4}" destId="{D7361447-8E94-4F66-BDE2-74DD79F844DB}" srcOrd="0" destOrd="0" presId="urn:microsoft.com/office/officeart/2008/layout/LinedList"/>
    <dgm:cxn modelId="{45D7597B-6646-4204-9377-2F75E2EE3E58}" type="presParOf" srcId="{D7361447-8E94-4F66-BDE2-74DD79F844DB}" destId="{6BBE982A-3F63-478D-85FC-0F18533C9F03}" srcOrd="0" destOrd="0" presId="urn:microsoft.com/office/officeart/2008/layout/LinedList"/>
    <dgm:cxn modelId="{B94B630C-E6E1-4344-9A59-F3608B4A61FF}" type="presParOf" srcId="{D7361447-8E94-4F66-BDE2-74DD79F844DB}" destId="{5645AA14-135B-467A-ABDC-2468CB9A78C5}" srcOrd="1" destOrd="0" presId="urn:microsoft.com/office/officeart/2008/layout/LinedList"/>
    <dgm:cxn modelId="{FAA15DD5-5248-4DE8-83B1-E83F80F2E73A}" type="presParOf" srcId="{5645AA14-135B-467A-ABDC-2468CB9A78C5}" destId="{165F23A5-516B-4F26-AA2C-6744E5E296BA}" srcOrd="0" destOrd="0" presId="urn:microsoft.com/office/officeart/2008/layout/LinedList"/>
    <dgm:cxn modelId="{0987DC8D-A69E-4B37-9FCE-F88F7372FEE8}" type="presParOf" srcId="{5645AA14-135B-467A-ABDC-2468CB9A78C5}" destId="{258EB8D1-8BCA-4400-8F9A-7519E4F88863}" srcOrd="1" destOrd="0" presId="urn:microsoft.com/office/officeart/2008/layout/LinedList"/>
    <dgm:cxn modelId="{E6A2D0B3-0E9D-49CD-A0E6-ABFE45CA93B3}" type="presParOf" srcId="{D7361447-8E94-4F66-BDE2-74DD79F844DB}" destId="{B48D7A77-345A-499D-B027-78A3E8EA6596}" srcOrd="2" destOrd="0" presId="urn:microsoft.com/office/officeart/2008/layout/LinedList"/>
    <dgm:cxn modelId="{B8EB2591-0384-431B-B283-742651AE95EE}" type="presParOf" srcId="{D7361447-8E94-4F66-BDE2-74DD79F844DB}" destId="{90B3969A-E360-4C07-B088-06D435A0C0BB}" srcOrd="3" destOrd="0" presId="urn:microsoft.com/office/officeart/2008/layout/LinedList"/>
    <dgm:cxn modelId="{3BFE1C4F-195B-4859-BD3E-5AB3DAC27709}" type="presParOf" srcId="{90B3969A-E360-4C07-B088-06D435A0C0BB}" destId="{149CDA31-9936-4C25-8552-B39DA5F4882E}" srcOrd="0" destOrd="0" presId="urn:microsoft.com/office/officeart/2008/layout/LinedList"/>
    <dgm:cxn modelId="{AFD90288-DA0C-40AC-823E-FFE16D87986C}" type="presParOf" srcId="{90B3969A-E360-4C07-B088-06D435A0C0BB}" destId="{6100B67E-7803-4EAB-92F7-293035D8EACE}" srcOrd="1" destOrd="0" presId="urn:microsoft.com/office/officeart/2008/layout/LinedList"/>
    <dgm:cxn modelId="{94DCBFC3-6C71-4BDE-9E33-876753D3E113}" type="presParOf" srcId="{D7361447-8E94-4F66-BDE2-74DD79F844DB}" destId="{CC5E6E54-4066-434A-9A5C-6714D58BC566}" srcOrd="4" destOrd="0" presId="urn:microsoft.com/office/officeart/2008/layout/LinedList"/>
    <dgm:cxn modelId="{9C8C1C24-21E2-48CA-8C21-95E68410F6AB}" type="presParOf" srcId="{D7361447-8E94-4F66-BDE2-74DD79F844DB}" destId="{478AD0E7-4E1E-40C9-B7F8-42BBE6DCE891}" srcOrd="5" destOrd="0" presId="urn:microsoft.com/office/officeart/2008/layout/LinedList"/>
    <dgm:cxn modelId="{652B3700-6024-404D-8738-1962E67D7BB4}" type="presParOf" srcId="{478AD0E7-4E1E-40C9-B7F8-42BBE6DCE891}" destId="{478736D0-EE4D-444F-8CB5-5A5910577638}" srcOrd="0" destOrd="0" presId="urn:microsoft.com/office/officeart/2008/layout/LinedList"/>
    <dgm:cxn modelId="{01B6D372-1B9F-445B-8B66-63C00BA66373}" type="presParOf" srcId="{478AD0E7-4E1E-40C9-B7F8-42BBE6DCE891}" destId="{D7DF4C10-6CAA-4AA1-AB8D-E83E803D7CB2}" srcOrd="1" destOrd="0" presId="urn:microsoft.com/office/officeart/2008/layout/LinedList"/>
    <dgm:cxn modelId="{D33F8169-5FDC-4562-8A59-FF135FC038DF}" type="presParOf" srcId="{D7361447-8E94-4F66-BDE2-74DD79F844DB}" destId="{EE2B157D-73F2-450F-99C4-AF30CCC40102}" srcOrd="6" destOrd="0" presId="urn:microsoft.com/office/officeart/2008/layout/LinedList"/>
    <dgm:cxn modelId="{1665D066-9D8C-44B4-934C-678E477B82A1}" type="presParOf" srcId="{D7361447-8E94-4F66-BDE2-74DD79F844DB}" destId="{EF9F9EC1-3749-4B6B-A80D-A486A995A536}" srcOrd="7" destOrd="0" presId="urn:microsoft.com/office/officeart/2008/layout/LinedList"/>
    <dgm:cxn modelId="{219022FB-68EC-445E-875D-33FC62F8FCB0}" type="presParOf" srcId="{EF9F9EC1-3749-4B6B-A80D-A486A995A536}" destId="{A5CA6E32-9115-482F-A439-C946B186DF86}" srcOrd="0" destOrd="0" presId="urn:microsoft.com/office/officeart/2008/layout/LinedList"/>
    <dgm:cxn modelId="{B87DDDED-0AE4-4D70-98CE-CD60E1BD3442}" type="presParOf" srcId="{EF9F9EC1-3749-4B6B-A80D-A486A995A536}" destId="{0D59BB3C-A94F-4AAD-B497-7C3B04FEA8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982A-3F63-478D-85FC-0F18533C9F03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F23A5-516B-4F26-AA2C-6744E5E296BA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POLICIACA: narra la búsqueda del culpable de un delito.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Por ejemplo: </a:t>
          </a:r>
          <a:r>
            <a:rPr lang="es-ES" sz="2100" i="1" kern="1200" dirty="0"/>
            <a:t>Asesinato en el </a:t>
          </a:r>
          <a:r>
            <a:rPr lang="es-ES" sz="2100" i="1" kern="1200" dirty="0" err="1"/>
            <a:t>Orient</a:t>
          </a:r>
          <a:r>
            <a:rPr lang="es-ES" sz="2100" i="1" kern="1200" dirty="0"/>
            <a:t> Express </a:t>
          </a:r>
          <a:r>
            <a:rPr lang="es-ES" sz="2100" kern="1200" dirty="0"/>
            <a:t>de Agatha Christie</a:t>
          </a:r>
        </a:p>
      </dsp:txBody>
      <dsp:txXfrm>
        <a:off x="0" y="0"/>
        <a:ext cx="6692748" cy="1063755"/>
      </dsp:txXfrm>
    </dsp:sp>
    <dsp:sp modelId="{B48D7A77-345A-499D-B027-78A3E8EA6596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CDA31-9936-4C25-8552-B39DA5F4882E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AVENTURAS: cuenta las peripecias de unos personajes que con frecuencia deben viajar por lugares remotos.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Por ejemplo: </a:t>
          </a:r>
          <a:r>
            <a:rPr lang="es-ES" sz="2100" i="1" kern="1200" dirty="0"/>
            <a:t>La isla del tesoro</a:t>
          </a:r>
          <a:endParaRPr lang="en-US" sz="2100" i="1" kern="1200" dirty="0"/>
        </a:p>
      </dsp:txBody>
      <dsp:txXfrm>
        <a:off x="0" y="1063755"/>
        <a:ext cx="6692748" cy="1063755"/>
      </dsp:txXfrm>
    </dsp:sp>
    <dsp:sp modelId="{CC5E6E54-4066-434A-9A5C-6714D58BC566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736D0-EE4D-444F-8CB5-5A5910577638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CIENCIA FICCIÓN: sitúa la acción en un lugar imaginario caracterizado por los avances tecnológicos.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Por </a:t>
          </a:r>
          <a:r>
            <a:rPr lang="en-US" sz="2100" kern="1200" dirty="0" err="1"/>
            <a:t>ejemplo</a:t>
          </a:r>
          <a:r>
            <a:rPr lang="en-US" sz="2100" kern="1200" dirty="0"/>
            <a:t>: </a:t>
          </a:r>
          <a:r>
            <a:rPr lang="en-US" sz="2100" i="1" kern="1200" dirty="0"/>
            <a:t>Harry Potter y la Piedra </a:t>
          </a:r>
          <a:r>
            <a:rPr lang="en-US" sz="2100" i="1" kern="1200" dirty="0" err="1"/>
            <a:t>filosofal</a:t>
          </a:r>
          <a:endParaRPr lang="en-US" sz="2100" i="1" kern="1200" dirty="0"/>
        </a:p>
      </dsp:txBody>
      <dsp:txXfrm>
        <a:off x="0" y="2127511"/>
        <a:ext cx="6692748" cy="1063755"/>
      </dsp:txXfrm>
    </dsp:sp>
    <dsp:sp modelId="{EE2B157D-73F2-450F-99C4-AF30CCC40102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A6E32-9115-482F-A439-C946B186DF86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HISTÓRICA: el argumento se desarrolla en una época pasada.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Por ejemplo: </a:t>
          </a:r>
          <a:r>
            <a:rPr lang="es-ES" sz="2100" i="1" kern="1200" dirty="0"/>
            <a:t>El nombre de la rosa</a:t>
          </a:r>
          <a:endParaRPr lang="en-US" sz="2100" i="1" kern="1200" dirty="0"/>
        </a:p>
      </dsp:txBody>
      <dsp:txXfrm>
        <a:off x="0" y="3191267"/>
        <a:ext cx="6692748" cy="106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8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7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A867A2-B34A-4D5A-85B6-0159023DA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397" y="1113282"/>
            <a:ext cx="3489569" cy="2396681"/>
          </a:xfrm>
        </p:spPr>
        <p:txBody>
          <a:bodyPr>
            <a:normAutofit/>
          </a:bodyPr>
          <a:lstStyle/>
          <a:p>
            <a:r>
              <a:rPr lang="es-ES" sz="4400">
                <a:solidFill>
                  <a:srgbClr val="FFFFFF"/>
                </a:solidFill>
              </a:rPr>
              <a:t>LA NOVELA</a:t>
            </a:r>
            <a:br>
              <a:rPr lang="es-ES" sz="4400">
                <a:solidFill>
                  <a:srgbClr val="FFFFFF"/>
                </a:solidFill>
              </a:rPr>
            </a:br>
            <a:endParaRPr lang="es-ES" sz="44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82D2-93AE-4525-ACD7-1D5BEF79C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666" y="3602038"/>
            <a:ext cx="3500301" cy="2052720"/>
          </a:xfrm>
        </p:spPr>
        <p:txBody>
          <a:bodyPr>
            <a:normAutofit/>
          </a:bodyPr>
          <a:lstStyle/>
          <a:p>
            <a:endParaRPr lang="es-ES" sz="1800" dirty="0">
              <a:solidFill>
                <a:schemeClr val="bg2"/>
              </a:solidFill>
            </a:endParaRPr>
          </a:p>
        </p:txBody>
      </p:sp>
      <p:sp useBgFill="1">
        <p:nvSpPr>
          <p:cNvPr id="69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2D1CE0-A19C-41F9-9721-CF5383E6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706147"/>
            <a:ext cx="6112382" cy="34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6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56C20-9FFE-4CA3-A916-EB1F4494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DEFINICIÓN: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01E20-B2A6-44A6-839B-0CE45EE2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novela es el tipo de narración más extenso y complejo. Admite todo tipo de narradores, personajes y estructuras.</a:t>
            </a:r>
          </a:p>
          <a:p>
            <a:pPr marL="0" indent="0">
              <a:buNone/>
            </a:pPr>
            <a:r>
              <a:rPr lang="es-ES" dirty="0"/>
              <a:t>Es una forma narrativa muy elaborada en la que se integran descripciones de lugares, retratos de personajes, diálogos, relatos intercalados, historias secundarias.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43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D3E6B-FB73-4F10-8239-045F922E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4550A-56CA-416B-9355-DE9D4B7B3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El </a:t>
            </a:r>
            <a:r>
              <a:rPr lang="es-ES" dirty="0">
                <a:solidFill>
                  <a:srgbClr val="FF0000"/>
                </a:solidFill>
              </a:rPr>
              <a:t>marco narrativo </a:t>
            </a:r>
            <a:r>
              <a:rPr lang="es-ES" dirty="0"/>
              <a:t>se suele describir con detalle.</a:t>
            </a:r>
          </a:p>
          <a:p>
            <a:r>
              <a:rPr lang="es-ES" dirty="0"/>
              <a:t>Los </a:t>
            </a:r>
            <a:r>
              <a:rPr lang="es-ES" dirty="0">
                <a:solidFill>
                  <a:srgbClr val="FF0000"/>
                </a:solidFill>
              </a:rPr>
              <a:t>personajes</a:t>
            </a:r>
            <a:r>
              <a:rPr lang="es-ES" dirty="0"/>
              <a:t> son complejos. (El narrador los puede caracterizar mediante descripciones por su forma de hablar o de actuar, y pueden evolucionar)</a:t>
            </a:r>
          </a:p>
          <a:p>
            <a:r>
              <a:rPr lang="es-ES" dirty="0"/>
              <a:t>El </a:t>
            </a:r>
            <a:r>
              <a:rPr lang="es-ES" dirty="0">
                <a:solidFill>
                  <a:srgbClr val="FF0000"/>
                </a:solidFill>
              </a:rPr>
              <a:t>orden narrativo</a:t>
            </a:r>
            <a:r>
              <a:rPr lang="es-ES" dirty="0"/>
              <a:t> puede no ser lineal . El narrador puede adelantar hechos del futuro o recuperar hechos pasados.</a:t>
            </a:r>
          </a:p>
          <a:p>
            <a:r>
              <a:rPr lang="es-ES" dirty="0"/>
              <a:t>La </a:t>
            </a:r>
            <a:r>
              <a:rPr lang="es-ES" dirty="0">
                <a:solidFill>
                  <a:srgbClr val="FF0000"/>
                </a:solidFill>
              </a:rPr>
              <a:t>acción</a:t>
            </a:r>
            <a:r>
              <a:rPr lang="es-ES" dirty="0"/>
              <a:t>. Se pueden presentar varias historias entremezcladas.</a:t>
            </a:r>
          </a:p>
          <a:p>
            <a:r>
              <a:rPr lang="es-ES" dirty="0"/>
              <a:t>El </a:t>
            </a:r>
            <a:r>
              <a:rPr lang="es-ES" dirty="0">
                <a:solidFill>
                  <a:srgbClr val="FF0000"/>
                </a:solidFill>
              </a:rPr>
              <a:t>narrador</a:t>
            </a:r>
            <a:r>
              <a:rPr lang="es-ES" dirty="0"/>
              <a:t>. Es quien cuenta la historia. Puede contarla en primera persona y ser un personaje de la historia o en tercera persona  y ser un narrador externo.</a:t>
            </a:r>
          </a:p>
          <a:p>
            <a:r>
              <a:rPr lang="es-ES" dirty="0"/>
              <a:t>Las </a:t>
            </a:r>
            <a:r>
              <a:rPr lang="es-ES" dirty="0">
                <a:solidFill>
                  <a:srgbClr val="FF0000"/>
                </a:solidFill>
              </a:rPr>
              <a:t>clases de textos que incluyen </a:t>
            </a:r>
            <a:r>
              <a:rPr lang="es-ES" dirty="0"/>
              <a:t>pueden ser diversos: cartas, reportajes, recetas…</a:t>
            </a:r>
          </a:p>
        </p:txBody>
      </p:sp>
    </p:spTree>
    <p:extLst>
      <p:ext uri="{BB962C8B-B14F-4D97-AF65-F5344CB8AC3E}">
        <p14:creationId xmlns:p14="http://schemas.microsoft.com/office/powerpoint/2010/main" val="293804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23A3F3-DF59-4301-BFD3-C6A5AE29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TIPOS DE NOVELAS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0C5B424-18DF-448D-ABFD-A75346DD6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2477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68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59E2D-49FD-4F6A-8E74-99A56DF4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25AB59-0E48-48CA-8B73-51CB5D3EB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475" y="2097088"/>
            <a:ext cx="2181225" cy="3314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C95691-CD4D-45B8-B878-AB6D0043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3" y="1401762"/>
            <a:ext cx="2700280" cy="4054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B59FB0-9EA4-457C-8AE9-10AD21927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906" y="2520950"/>
            <a:ext cx="1771650" cy="2581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B87B6A-43EE-4686-B3C2-FFCD17233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043" y="1916111"/>
            <a:ext cx="2181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6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259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Circuito</vt:lpstr>
      <vt:lpstr>LA NOVELA </vt:lpstr>
      <vt:lpstr>DEFINICIÓN:  </vt:lpstr>
      <vt:lpstr>características</vt:lpstr>
      <vt:lpstr>TIPOS DE NOVELAS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NOVELA</dc:title>
  <dc:creator>MESALINA PANIAGUA CABAÑEROS</dc:creator>
  <cp:lastModifiedBy>MESALINA PANIAGUA CABAÑEROS</cp:lastModifiedBy>
  <cp:revision>4</cp:revision>
  <dcterms:created xsi:type="dcterms:W3CDTF">2020-06-15T15:34:21Z</dcterms:created>
  <dcterms:modified xsi:type="dcterms:W3CDTF">2020-06-15T15:52:18Z</dcterms:modified>
</cp:coreProperties>
</file>